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9" r:id="rId7"/>
    <p:sldId id="265" r:id="rId8"/>
    <p:sldId id="266" r:id="rId9"/>
    <p:sldId id="267" r:id="rId10"/>
    <p:sldId id="268" r:id="rId11"/>
    <p:sldId id="264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5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2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9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4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6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4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3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1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0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14C1-C090-4A67-8DF2-F17B8C1626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4C13-D7AD-4CB5-A4CC-8505643F0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0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bitur@ssla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3244375" y="448713"/>
            <a:ext cx="8871425" cy="430426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675" y="414280"/>
            <a:ext cx="3086100" cy="61293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18"/>
            <a:ext cx="10515600" cy="37809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Саратовская государственная юридическая академия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171" y="414280"/>
            <a:ext cx="2847698" cy="4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Бакалавриат</a:t>
            </a:r>
            <a:endParaRPr lang="ru-RU" sz="23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7171" y="874993"/>
            <a:ext cx="2847697" cy="4273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Направление подготовки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ЮРИСПРУДЕНЦИЯ 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7170" y="1358316"/>
            <a:ext cx="2847698" cy="401963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ИНСТИТУТ ПРОКУРАТУРЫ</a:t>
            </a:r>
          </a:p>
          <a:p>
            <a:pPr algn="ctr"/>
            <a:r>
              <a:rPr lang="ru-RU" sz="1300" i="1" dirty="0" smtClean="0">
                <a:solidFill>
                  <a:srgbClr val="002060"/>
                </a:solidFill>
                <a:latin typeface="+mn-lt"/>
              </a:rPr>
              <a:t>Прокурорско-следственный профиль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ИНСТИТУТ ЮСТИЦИИ</a:t>
            </a:r>
          </a:p>
          <a:p>
            <a:pPr algn="ctr"/>
            <a:r>
              <a:rPr lang="ru-RU" sz="1300" i="1" dirty="0" smtClean="0">
                <a:solidFill>
                  <a:srgbClr val="002060"/>
                </a:solidFill>
                <a:latin typeface="+mn-lt"/>
              </a:rPr>
              <a:t>Гражданско-правовой профиль </a:t>
            </a:r>
          </a:p>
          <a:p>
            <a:pPr algn="ctr"/>
            <a:r>
              <a:rPr lang="ru-RU" sz="1300" i="1" dirty="0" smtClean="0">
                <a:solidFill>
                  <a:srgbClr val="002060"/>
                </a:solidFill>
                <a:latin typeface="+mn-lt"/>
              </a:rPr>
              <a:t>Государственно-правовой профиль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ИНСТИТУТ ПРАВООХРАНИТЕЛЬНОЙ ДЕЯТЕЛЬНОСТИ</a:t>
            </a:r>
          </a:p>
          <a:p>
            <a:pPr algn="ctr"/>
            <a:r>
              <a:rPr lang="ru-RU" sz="1300" i="1" dirty="0" smtClean="0">
                <a:solidFill>
                  <a:srgbClr val="002060"/>
                </a:solidFill>
                <a:latin typeface="+mn-lt"/>
              </a:rPr>
              <a:t>Уголовно-правовой профиль 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МЕЖРЕГИОНАЛЬНЫЙ ЮРИДИЧЕСКИЙ ИНСТИТУТ</a:t>
            </a:r>
          </a:p>
          <a:p>
            <a:pPr algn="ctr"/>
            <a:r>
              <a:rPr lang="ru-RU" sz="1300" i="1" dirty="0" smtClean="0">
                <a:solidFill>
                  <a:srgbClr val="002060"/>
                </a:solidFill>
                <a:latin typeface="+mn-lt"/>
              </a:rPr>
              <a:t>Следственно-судебный профиль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ЮРИДИЧЕСКИЙ ИНСТИТУТ ПРАВОСУДИЯ И АДВОКАТУРЫ</a:t>
            </a:r>
          </a:p>
          <a:p>
            <a:pPr algn="ctr"/>
            <a:r>
              <a:rPr lang="ru-RU" sz="1300" i="1" dirty="0" smtClean="0">
                <a:solidFill>
                  <a:srgbClr val="002060"/>
                </a:solidFill>
                <a:latin typeface="+mn-lt"/>
              </a:rPr>
              <a:t>Судебно-адвокатский профиль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ИНСТИТУТ ВТОРОГО ВЫСШЕГО           И ЗАОЧНОГО ОБУЧЕНИЯ</a:t>
            </a:r>
          </a:p>
          <a:p>
            <a:pPr algn="ctr"/>
            <a:r>
              <a:rPr lang="ru-RU" sz="1300" i="1" dirty="0" smtClean="0">
                <a:solidFill>
                  <a:srgbClr val="002060"/>
                </a:solidFill>
                <a:latin typeface="+mn-lt"/>
              </a:rPr>
              <a:t>Государственно-правовой профиль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170" y="5384213"/>
            <a:ext cx="1394031" cy="4273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Бюджет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30837" y="5384213"/>
            <a:ext cx="1394031" cy="4273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7170" y="5811568"/>
            <a:ext cx="1394031" cy="4273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Очная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30837" y="5811568"/>
            <a:ext cx="1394031" cy="4273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Заочная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405415" y="439804"/>
            <a:ext cx="8567510" cy="4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Специалитет</a:t>
            </a:r>
            <a:endParaRPr lang="ru-RU" sz="23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6914555" y="2601777"/>
            <a:ext cx="2915245" cy="6931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Специальность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ПРАВОВОЕ ОБЕСПЕЧЕНИЕ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НАЦИОНАЛЬНОЙ БЕЗОПАСНОСТИ 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914554" y="3295112"/>
            <a:ext cx="2915246" cy="695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00" dirty="0"/>
              <a:t>ИНСТИТУТ ЮСТИЦИИ</a:t>
            </a:r>
          </a:p>
          <a:p>
            <a:r>
              <a:rPr lang="ru-RU" sz="1300" b="0" i="1" dirty="0"/>
              <a:t>Государственно-правовая специализация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16736" y="893504"/>
            <a:ext cx="2915245" cy="5804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Специальность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СУДЕБНАЯ ЭКСПЕРТИЗА 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916735" y="1473284"/>
            <a:ext cx="2915246" cy="695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00" dirty="0"/>
              <a:t>ИНСТИТУТ </a:t>
            </a:r>
            <a:r>
              <a:rPr lang="ru-RU" sz="1300" dirty="0" smtClean="0"/>
              <a:t>ПРАВООХРАНИТЕЛЬНОЙ ДЕЯТЕЛЬНОСТИ</a:t>
            </a:r>
            <a:endParaRPr lang="ru-RU" sz="1300" dirty="0"/>
          </a:p>
          <a:p>
            <a:r>
              <a:rPr lang="ru-RU" sz="1300" b="0" i="1" dirty="0" smtClean="0"/>
              <a:t>Криминалистические экспертизы</a:t>
            </a:r>
            <a:endParaRPr lang="ru-RU" sz="1300" b="0" i="1" dirty="0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916735" y="2167269"/>
            <a:ext cx="1465265" cy="3218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3407598" y="899549"/>
            <a:ext cx="3448318" cy="412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Специальность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СУДЕБНАЯ И ПРОКУРОРСКАЯ ДЕЯТЕЛЬНОСТЬ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407597" y="1307877"/>
            <a:ext cx="3448240" cy="5877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00" dirty="0"/>
              <a:t>ИНСТИТУТ </a:t>
            </a:r>
            <a:r>
              <a:rPr lang="ru-RU" sz="1300" dirty="0" smtClean="0"/>
              <a:t>ПРОКУРАТУРЫ</a:t>
            </a:r>
            <a:endParaRPr lang="ru-RU" sz="1300" dirty="0"/>
          </a:p>
          <a:p>
            <a:r>
              <a:rPr lang="ru-RU" sz="1300" b="0" i="1" dirty="0" smtClean="0"/>
              <a:t>Прокурорская деятельность</a:t>
            </a:r>
          </a:p>
          <a:p>
            <a:r>
              <a:rPr lang="ru-RU" sz="1300" b="0" i="1" dirty="0" smtClean="0"/>
              <a:t>Судебная деятельность</a:t>
            </a:r>
            <a:endParaRPr lang="ru-RU" sz="1300" b="0" i="1" dirty="0"/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407595" y="1896887"/>
            <a:ext cx="3446060" cy="6236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200" dirty="0" smtClean="0"/>
              <a:t>МЕЖРЕГИОНАЛЬНЫЙ ЮРИДИЧЕСКИЙ ИНСТИТУТ</a:t>
            </a:r>
            <a:endParaRPr lang="ru-RU" sz="1200" dirty="0"/>
          </a:p>
          <a:p>
            <a:r>
              <a:rPr lang="ru-RU" sz="1300" b="0" i="1" dirty="0"/>
              <a:t>Прокурорская деятельность</a:t>
            </a:r>
          </a:p>
          <a:p>
            <a:r>
              <a:rPr lang="ru-RU" sz="1300" b="0" i="1" dirty="0"/>
              <a:t>Судебная деятельность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3405414" y="2516317"/>
            <a:ext cx="3446060" cy="7548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200" dirty="0" smtClean="0"/>
              <a:t>ЮРИДИЧЕСКИЙ ИНСТИТУТ ПРАВОСУДИЯ И АДВОКАТУРЫ</a:t>
            </a:r>
            <a:endParaRPr lang="ru-RU" sz="1200" dirty="0"/>
          </a:p>
          <a:p>
            <a:r>
              <a:rPr lang="ru-RU" sz="1300" b="0" i="1" dirty="0"/>
              <a:t>Прокурорская деятельность</a:t>
            </a:r>
          </a:p>
          <a:p>
            <a:r>
              <a:rPr lang="ru-RU" sz="1300" b="0" i="1" dirty="0"/>
              <a:t>Судебная деятельность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3405414" y="3262923"/>
            <a:ext cx="3443800" cy="5566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200" spc="-100" dirty="0" smtClean="0"/>
              <a:t>ИНСТИТУТ ВТОРОГО ВЫСШЕГО И ЗАОЧНОГО ОБУЧЕНИЯ</a:t>
            </a:r>
            <a:endParaRPr lang="ru-RU" sz="1200" spc="-100" dirty="0"/>
          </a:p>
          <a:p>
            <a:r>
              <a:rPr lang="ru-RU" sz="1300" b="0" i="1" dirty="0"/>
              <a:t>Прокурорская </a:t>
            </a:r>
            <a:r>
              <a:rPr lang="ru-RU" sz="1300" b="0" i="1" dirty="0" smtClean="0"/>
              <a:t>деятельность</a:t>
            </a:r>
          </a:p>
          <a:p>
            <a:r>
              <a:rPr lang="ru-RU" sz="1300" b="0" i="1" dirty="0" smtClean="0"/>
              <a:t>Судебная деятельность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3406527" y="3757495"/>
            <a:ext cx="1708397" cy="4273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Бюджет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5114924" y="3757495"/>
            <a:ext cx="1734290" cy="4273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406527" y="4184851"/>
            <a:ext cx="1703848" cy="292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Очная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5114924" y="4184851"/>
            <a:ext cx="1734290" cy="292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Заочная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771318" y="5223091"/>
            <a:ext cx="0" cy="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244375" y="3743559"/>
            <a:ext cx="0" cy="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1"/>
          <p:cNvSpPr txBox="1">
            <a:spLocks/>
          </p:cNvSpPr>
          <p:nvPr/>
        </p:nvSpPr>
        <p:spPr>
          <a:xfrm>
            <a:off x="9892800" y="884694"/>
            <a:ext cx="2080125" cy="5928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Специальность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ПРАВООХРАНИТЕЛЬНАЯ ДЕЯТЕЛЬНОСТЬ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892799" y="1473998"/>
            <a:ext cx="2080126" cy="7993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00" dirty="0"/>
              <a:t>ИНСТИТУТ </a:t>
            </a:r>
            <a:r>
              <a:rPr lang="ru-RU" sz="1300" dirty="0" smtClean="0"/>
              <a:t>ПРАВООХРАНИТЕЛЬНОЙ ДЕЯТЕЛЬНОСТИ</a:t>
            </a:r>
            <a:endParaRPr lang="ru-RU" sz="1300" dirty="0"/>
          </a:p>
          <a:p>
            <a:r>
              <a:rPr lang="ru-RU" sz="1300" b="0" i="1" dirty="0" smtClean="0"/>
              <a:t>Административная деятельность</a:t>
            </a: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9891730" y="3051047"/>
            <a:ext cx="2085745" cy="8097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00" dirty="0" smtClean="0"/>
              <a:t>ИНСТИТУТ ВТОРОГО ВЫСШЕГО</a:t>
            </a:r>
          </a:p>
          <a:p>
            <a:r>
              <a:rPr lang="ru-RU" sz="1300" dirty="0" smtClean="0"/>
              <a:t>И ЗАОЧНОГО ОБУЧЕНИЯ</a:t>
            </a:r>
            <a:endParaRPr lang="ru-RU" sz="1300" dirty="0"/>
          </a:p>
          <a:p>
            <a:r>
              <a:rPr lang="ru-RU" sz="1300" b="0" i="1" dirty="0" smtClean="0"/>
              <a:t>Административная деятельность</a:t>
            </a:r>
            <a:endParaRPr lang="ru-RU" sz="1300" b="0" i="1" dirty="0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9891731" y="3857073"/>
            <a:ext cx="2081194" cy="3339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891731" y="4195528"/>
            <a:ext cx="1088804" cy="2748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Очная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985084" y="4195528"/>
            <a:ext cx="987841" cy="2748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Заочная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8382000" y="2167269"/>
            <a:ext cx="1445619" cy="3218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Очная</a:t>
            </a:r>
          </a:p>
        </p:txBody>
      </p:sp>
      <p:sp>
        <p:nvSpPr>
          <p:cNvPr id="85" name="Заголовок 1"/>
          <p:cNvSpPr txBox="1">
            <a:spLocks/>
          </p:cNvSpPr>
          <p:nvPr/>
        </p:nvSpPr>
        <p:spPr>
          <a:xfrm>
            <a:off x="6913940" y="3981830"/>
            <a:ext cx="1455740" cy="5066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8364917" y="3981830"/>
            <a:ext cx="1464669" cy="5066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Очная</a:t>
            </a: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3283793" y="4842514"/>
            <a:ext cx="2869357" cy="4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Магистратура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3283793" y="5219947"/>
            <a:ext cx="2862723" cy="629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Направление подготовки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ЮРИСПРУДЕНЦИЯ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(более 20 магистерских программ)</a:t>
            </a:r>
            <a:endParaRPr lang="ru-RU" sz="1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3283793" y="5843689"/>
            <a:ext cx="2862723" cy="4273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Бюджет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3283794" y="6271045"/>
            <a:ext cx="1429794" cy="2773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Очная</a:t>
            </a: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4718411" y="6271045"/>
            <a:ext cx="1429794" cy="2773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Заочная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6771693" y="5233510"/>
            <a:ext cx="0" cy="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Заголовок 1"/>
          <p:cNvSpPr txBox="1">
            <a:spLocks/>
          </p:cNvSpPr>
          <p:nvPr/>
        </p:nvSpPr>
        <p:spPr>
          <a:xfrm>
            <a:off x="6284168" y="4852933"/>
            <a:ext cx="2869357" cy="4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Аспирантура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1" name="Заголовок 1"/>
          <p:cNvSpPr txBox="1">
            <a:spLocks/>
          </p:cNvSpPr>
          <p:nvPr/>
        </p:nvSpPr>
        <p:spPr>
          <a:xfrm>
            <a:off x="6284168" y="5230366"/>
            <a:ext cx="2862723" cy="629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Направление подготовки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ЮРИСПРУДЕНЦИЯ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+mn-lt"/>
              </a:rPr>
              <a:t>(12 профилей подготовки)</a:t>
            </a:r>
            <a:endParaRPr lang="ru-RU" sz="1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3" name="Заголовок 1"/>
          <p:cNvSpPr txBox="1">
            <a:spLocks/>
          </p:cNvSpPr>
          <p:nvPr/>
        </p:nvSpPr>
        <p:spPr>
          <a:xfrm>
            <a:off x="6284169" y="6271939"/>
            <a:ext cx="1429794" cy="2773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Очная</a:t>
            </a:r>
          </a:p>
        </p:txBody>
      </p:sp>
      <p:sp>
        <p:nvSpPr>
          <p:cNvPr id="134" name="Заголовок 1"/>
          <p:cNvSpPr txBox="1">
            <a:spLocks/>
          </p:cNvSpPr>
          <p:nvPr/>
        </p:nvSpPr>
        <p:spPr>
          <a:xfrm>
            <a:off x="7718786" y="6271939"/>
            <a:ext cx="1429794" cy="2773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Заочная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9738913" y="5233509"/>
            <a:ext cx="0" cy="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Заголовок 1"/>
          <p:cNvSpPr txBox="1">
            <a:spLocks/>
          </p:cNvSpPr>
          <p:nvPr/>
        </p:nvSpPr>
        <p:spPr>
          <a:xfrm>
            <a:off x="9251388" y="4805302"/>
            <a:ext cx="2869357" cy="4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Среднее профессиональное образование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7" name="Заголовок 1"/>
          <p:cNvSpPr txBox="1">
            <a:spLocks/>
          </p:cNvSpPr>
          <p:nvPr/>
        </p:nvSpPr>
        <p:spPr>
          <a:xfrm>
            <a:off x="9251388" y="5230365"/>
            <a:ext cx="2862723" cy="629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Специальность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ПРАВО И ОРГАНИЗАЦИЯ СОЦИАЛЬНОГО ОБЕСПЕЧЕНИЯ </a:t>
            </a:r>
          </a:p>
        </p:txBody>
      </p:sp>
      <p:sp>
        <p:nvSpPr>
          <p:cNvPr id="138" name="Заголовок 1"/>
          <p:cNvSpPr txBox="1">
            <a:spLocks/>
          </p:cNvSpPr>
          <p:nvPr/>
        </p:nvSpPr>
        <p:spPr>
          <a:xfrm>
            <a:off x="9251388" y="5854107"/>
            <a:ext cx="2862723" cy="4273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9" name="Заголовок 1"/>
          <p:cNvSpPr txBox="1">
            <a:spLocks/>
          </p:cNvSpPr>
          <p:nvPr/>
        </p:nvSpPr>
        <p:spPr>
          <a:xfrm>
            <a:off x="9251389" y="6281463"/>
            <a:ext cx="1429794" cy="2773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Очная</a:t>
            </a:r>
          </a:p>
        </p:txBody>
      </p:sp>
      <p:sp>
        <p:nvSpPr>
          <p:cNvPr id="140" name="Заголовок 1"/>
          <p:cNvSpPr txBox="1">
            <a:spLocks/>
          </p:cNvSpPr>
          <p:nvPr/>
        </p:nvSpPr>
        <p:spPr>
          <a:xfrm>
            <a:off x="10686006" y="6281463"/>
            <a:ext cx="1429794" cy="2773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Заочная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2" name="Заголовок 1"/>
          <p:cNvSpPr txBox="1">
            <a:spLocks/>
          </p:cNvSpPr>
          <p:nvPr/>
        </p:nvSpPr>
        <p:spPr>
          <a:xfrm>
            <a:off x="6284169" y="5853415"/>
            <a:ext cx="1429794" cy="4185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Бюджет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</a:p>
        </p:txBody>
      </p:sp>
      <p:sp>
        <p:nvSpPr>
          <p:cNvPr id="143" name="Заголовок 1"/>
          <p:cNvSpPr txBox="1">
            <a:spLocks/>
          </p:cNvSpPr>
          <p:nvPr/>
        </p:nvSpPr>
        <p:spPr>
          <a:xfrm>
            <a:off x="7718786" y="5853415"/>
            <a:ext cx="1429794" cy="4185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Внебюджет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9891730" y="2276347"/>
            <a:ext cx="2085745" cy="8097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500" b="1">
                <a:solidFill>
                  <a:srgbClr val="002060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300" dirty="0" smtClean="0"/>
              <a:t>ЮРИДИЧЕСКИЙ ИНСТИТУТ ПРАВОСУДИЯ И АДВОКАТУРЫ</a:t>
            </a:r>
            <a:endParaRPr lang="ru-RU" sz="1300" dirty="0"/>
          </a:p>
          <a:p>
            <a:r>
              <a:rPr lang="ru-RU" sz="1300" b="0" i="1" dirty="0" smtClean="0"/>
              <a:t>Административная деятельность</a:t>
            </a:r>
            <a:endParaRPr lang="ru-RU" sz="1300" b="0" i="1" dirty="0"/>
          </a:p>
        </p:txBody>
      </p:sp>
      <p:sp>
        <p:nvSpPr>
          <p:cNvPr id="59" name="Стрелка вправо 58"/>
          <p:cNvSpPr/>
          <p:nvPr/>
        </p:nvSpPr>
        <p:spPr>
          <a:xfrm>
            <a:off x="182562" y="1985962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>
            <a:off x="177800" y="1414463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182563" y="2852737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177800" y="3405187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>
            <a:off x="187325" y="4110037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3421063" y="1352549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>
            <a:off x="3416300" y="2147886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право 82"/>
          <p:cNvSpPr/>
          <p:nvPr/>
        </p:nvSpPr>
        <p:spPr>
          <a:xfrm>
            <a:off x="3421063" y="2752724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10800000">
            <a:off x="2825751" y="3386136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 rot="10800000">
            <a:off x="2820989" y="4081461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 rot="10800000">
            <a:off x="2830514" y="4824411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 rot="10800000">
            <a:off x="6650038" y="3319462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 rot="10800000">
            <a:off x="6654800" y="2600325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право 95"/>
          <p:cNvSpPr/>
          <p:nvPr/>
        </p:nvSpPr>
        <p:spPr>
          <a:xfrm rot="10800000">
            <a:off x="6650038" y="2133600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право 96"/>
          <p:cNvSpPr/>
          <p:nvPr/>
        </p:nvSpPr>
        <p:spPr>
          <a:xfrm>
            <a:off x="6926263" y="1747837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право 97"/>
          <p:cNvSpPr/>
          <p:nvPr/>
        </p:nvSpPr>
        <p:spPr>
          <a:xfrm>
            <a:off x="6921501" y="3414712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право 98"/>
          <p:cNvSpPr/>
          <p:nvPr/>
        </p:nvSpPr>
        <p:spPr>
          <a:xfrm>
            <a:off x="9902826" y="1523999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11779251" y="2519361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право 100"/>
          <p:cNvSpPr/>
          <p:nvPr/>
        </p:nvSpPr>
        <p:spPr>
          <a:xfrm rot="10800000">
            <a:off x="11784014" y="3143249"/>
            <a:ext cx="190500" cy="1095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291081"/>
            <a:ext cx="983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Социальные скидки для поступающих</a:t>
            </a:r>
          </a:p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(все образовательные программы)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87549"/>
              </p:ext>
            </p:extLst>
          </p:nvPr>
        </p:nvGraphicFramePr>
        <p:xfrm>
          <a:off x="293097" y="1625364"/>
          <a:ext cx="11575053" cy="4968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09094"/>
                <a:gridCol w="10165959"/>
              </a:tblGrid>
              <a:tr h="3406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Размер скидки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Основания для предоставления скидки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7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от 5 %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до 50 %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детям-инвалидам, инвалидам I, II и III групп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детям-сиротам, детям, оставшимся без попечения родителей, а также лицам из числа детей-сирот и детей, оставшихся без попечения родителей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 в возрасте до 23 лет, потерявшим обоих родителей или единственного родителя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 в возрасте до 23 лет, потерявшим одного из родителей, когда доход другого родителя ниже величины прожиточного минимума, установленного в субъекте РФ по месту жительства указанных лиц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 в возрасте до 23 лет из семей военнослужащих, сотрудников органов внутренних дел, погибших или ставших инвалидами I и II группы при исполнении воинского долга или служебных обязанностей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 в возрасте до 23 лет из семей, где один из близких родственников (родители, братья, сестры) является инвалидом I или II группы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лицам, имеющим на иждивении малолетнего ребенка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 из многодетных семей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лицам, родители (единственный родитель) которых пенсионеры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лицам из семей, попавших в сложную жизненную ситуацию (пожар, чрезвычайные ситуации природного и техногенного характера)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условии одновременного обучения по одной из программам членов их семей (супруг(а), дети, родители, родные братья (сестры))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684985"/>
            <a:ext cx="983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Дополнительное профессиональное образование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0781" y="1517973"/>
            <a:ext cx="11715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CC0000"/>
                </a:solidFill>
                <a:latin typeface="+mn-lt"/>
              </a:rPr>
              <a:t>Саратовская государственная юридическая академия</a:t>
            </a:r>
            <a:endParaRPr lang="ru-RU" altLang="ru-RU" b="1" dirty="0">
              <a:solidFill>
                <a:srgbClr val="000099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предоставляет </a:t>
            </a:r>
            <a:r>
              <a:rPr lang="ru-RU" altLang="ru-RU" sz="2800" b="1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уникальную возможность </a:t>
            </a:r>
            <a:r>
              <a:rPr lang="ru-RU" altLang="ru-RU" sz="2800" b="1" dirty="0" smtClean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получения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дополнительного </a:t>
            </a:r>
            <a:r>
              <a:rPr lang="ru-RU" altLang="ru-RU" sz="2800" b="1" dirty="0">
                <a:solidFill>
                  <a:srgbClr val="003399"/>
                </a:solidFill>
                <a:latin typeface="+mn-lt"/>
                <a:cs typeface="Times New Roman" panose="02020603050405020304" pitchFamily="18" charset="0"/>
              </a:rPr>
              <a:t>профессионального образования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71474" y="3028486"/>
            <a:ext cx="11496675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Переводчик в сфере профессиональной коммуникации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Юридический психолог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Правовая </a:t>
            </a:r>
            <a:r>
              <a:rPr lang="ru-RU" altLang="ru-RU" sz="3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журналистика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Налоги и налогообложение</a:t>
            </a:r>
            <a:endParaRPr lang="ru-RU" altLang="ru-RU" sz="3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desk1"/>
          <p:cNvSpPr>
            <a:spLocks noEditPoints="1" noChangeArrowheads="1"/>
          </p:cNvSpPr>
          <p:nvPr/>
        </p:nvSpPr>
        <p:spPr bwMode="auto">
          <a:xfrm>
            <a:off x="371473" y="5166303"/>
            <a:ext cx="11496675" cy="1295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0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C00000"/>
                </a:solidFill>
                <a:latin typeface="+mn-lt"/>
              </a:rPr>
              <a:t>Институт дополнительного профессионального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+mn-lt"/>
              </a:rPr>
              <a:t>8(8452) 29-91-90, 29-90-91                </a:t>
            </a:r>
            <a:r>
              <a:rPr lang="en-US" altLang="ru-RU" sz="2200" dirty="0">
                <a:latin typeface="+mn-lt"/>
              </a:rPr>
              <a:t>E-mail: idpo@ssla.ru</a:t>
            </a:r>
            <a:endParaRPr lang="ru-RU" altLang="ru-RU" sz="22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+mn-lt"/>
              </a:rPr>
              <a:t>Официальный сайт: </a:t>
            </a:r>
            <a:r>
              <a:rPr lang="en-US" altLang="ru-RU" sz="2200" b="1" dirty="0">
                <a:latin typeface="+mn-lt"/>
              </a:rPr>
              <a:t>http://idpo.ssla.ru</a:t>
            </a:r>
            <a:endParaRPr lang="ru-RU" altLang="ru-RU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74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676460" y="2943929"/>
            <a:ext cx="303085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ПРИЕМНАЯ </a:t>
            </a:r>
            <a:r>
              <a:rPr lang="ru-RU" altLang="ru-RU" b="1" dirty="0" smtClean="0">
                <a:solidFill>
                  <a:srgbClr val="002060"/>
                </a:solidFill>
                <a:latin typeface="+mn-lt"/>
              </a:rPr>
              <a:t>КОМИССИЯ</a:t>
            </a:r>
            <a:endParaRPr lang="ru-RU" alt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5113538" y="2943929"/>
            <a:ext cx="5584054" cy="14465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FF0000"/>
                </a:solidFill>
                <a:latin typeface="+mn-lt"/>
              </a:rPr>
              <a:t>Тел</a:t>
            </a:r>
            <a:r>
              <a:rPr lang="ru-RU" altLang="ru-RU" sz="44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ru-RU" altLang="ru-RU" sz="4400" b="1" dirty="0" smtClean="0">
                <a:solidFill>
                  <a:srgbClr val="FF0000"/>
                </a:solidFill>
                <a:latin typeface="+mn-lt"/>
              </a:rPr>
              <a:t>8(8452)29-91-05                                                                                                             </a:t>
            </a:r>
            <a:r>
              <a:rPr lang="en-US" altLang="ru-RU" sz="4400" b="1" dirty="0" smtClean="0">
                <a:solidFill>
                  <a:srgbClr val="FF0000"/>
                </a:solidFill>
                <a:latin typeface="+mn-lt"/>
              </a:rPr>
              <a:t>                  </a:t>
            </a:r>
            <a:r>
              <a:rPr lang="ru-RU" altLang="ru-RU" sz="4400" b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ru-RU" sz="4400" b="1" dirty="0" smtClean="0">
                <a:solidFill>
                  <a:srgbClr val="FF0000"/>
                </a:solidFill>
                <a:latin typeface="+mn-lt"/>
              </a:rPr>
              <a:t>E-mail</a:t>
            </a:r>
            <a:r>
              <a:rPr lang="ru-RU" altLang="ru-RU" sz="44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en-US" altLang="ru-RU" sz="4400" b="1" dirty="0" smtClean="0">
                <a:solidFill>
                  <a:srgbClr val="FF0000"/>
                </a:solidFill>
                <a:latin typeface="+mn-lt"/>
                <a:hlinkClick r:id="rId2"/>
              </a:rPr>
              <a:t>abitur@ssla.ru</a:t>
            </a:r>
            <a:endParaRPr lang="ru-RU" alt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441137"/>
            <a:ext cx="9839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4000" b="1" dirty="0" smtClean="0">
                <a:solidFill>
                  <a:srgbClr val="CC0000"/>
                </a:solidFill>
                <a:latin typeface="+mn-lt"/>
              </a:rPr>
              <a:t>Саратовская государственная юридическая академия</a:t>
            </a:r>
          </a:p>
          <a:p>
            <a:pPr lvl="1" algn="ctr">
              <a:spcBef>
                <a:spcPct val="0"/>
              </a:spcBef>
              <a:buNone/>
            </a:pPr>
            <a:r>
              <a:rPr lang="ru-RU" altLang="ru-RU" sz="4000" b="1" dirty="0" smtClean="0">
                <a:solidFill>
                  <a:srgbClr val="CC0000"/>
                </a:solidFill>
                <a:latin typeface="+mn-lt"/>
              </a:rPr>
              <a:t>ЖДЕТ ВАС!</a:t>
            </a:r>
            <a:endParaRPr lang="ru-RU" altLang="ru-RU" sz="40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90878" r="47572" b="506"/>
          <a:stretch/>
        </p:blipFill>
        <p:spPr>
          <a:xfrm>
            <a:off x="813194" y="4838946"/>
            <a:ext cx="10372725" cy="13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684985"/>
            <a:ext cx="983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Перечень вступительных испытаний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97246"/>
              </p:ext>
            </p:extLst>
          </p:nvPr>
        </p:nvGraphicFramePr>
        <p:xfrm>
          <a:off x="293097" y="1625364"/>
          <a:ext cx="11637645" cy="49147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933533"/>
                <a:gridCol w="5704112"/>
              </a:tblGrid>
              <a:tr h="83045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Образовательные программы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Перечень вступительных испытаний</a:t>
                      </a:r>
                    </a:p>
                    <a:p>
                      <a:pPr algn="ctr"/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(с указанием приоритетности и минимальных баллов)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БАКАЛАВРИАТ</a:t>
                      </a:r>
                    </a:p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40.03.01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 Юриспруденция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 –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Обществознание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 – не менее 44 баллов</a:t>
                      </a:r>
                    </a:p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2 –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История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 – не менее 40 баллов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3 – 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Русский язык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 – не менее 40 баллов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СПЕЦИАЛИТЕТ</a:t>
                      </a:r>
                    </a:p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40.05.01 Правовое обеспечение национальной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 безопасности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40.05.02 Правоохранительная деятельность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40.05.03 Судебная экспертиза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40.05.04 Судебная и прокурорская деятельность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МАГИСТРАТУРА</a:t>
                      </a:r>
                    </a:p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40.04.01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 Юриспруденция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Комплексный экзамен по юриспруденции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 – не менее 35 баллов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АСПИРАНТУРА</a:t>
                      </a:r>
                    </a:p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40.06.01 Юриспруденция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1 –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Специальная дисциплина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 – не менее 3 баллов</a:t>
                      </a:r>
                    </a:p>
                    <a:p>
                      <a:r>
                        <a:rPr lang="ru-RU" sz="1700" dirty="0" smtClean="0">
                          <a:solidFill>
                            <a:srgbClr val="002060"/>
                          </a:solidFill>
                        </a:rPr>
                        <a:t>2 –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Философия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 – не менее 3 баллов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3 – 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Иностранный язык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 – не менее 3 баллов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СРЕДНЕЕ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 ПРОФЕССИОНАЛЬНОЕ ОБРАЗОВАНИЕ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</a:rPr>
                        <a:t>40.02.01 Право и организация социального обеспечения</a:t>
                      </a:r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 балл аттестата</a:t>
                      </a:r>
                      <a:endParaRPr lang="ru-RU" sz="17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684985"/>
            <a:ext cx="983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Индивидуальные достижения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87549"/>
              </p:ext>
            </p:extLst>
          </p:nvPr>
        </p:nvGraphicFramePr>
        <p:xfrm>
          <a:off x="293097" y="1625364"/>
          <a:ext cx="11575053" cy="48532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08640"/>
                <a:gridCol w="7766413"/>
              </a:tblGrid>
              <a:tr h="6562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Образовательные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Перечень индивидуальных достижений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(с указанием количества начисляемых баллов)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9048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БАКАЛАВРИАТ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40.03.01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Юриспруденция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 поступающего статуса чемпиона, призера чемпионатов, первенств и олимпиад мирового и европейского уровней, а также наличие золотого знака ГТО</a:t>
                      </a:r>
                      <a:r>
                        <a:rPr lang="ru-RU" sz="15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5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балла.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 поступающего аттестата или диплома с отличием –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баллов</a:t>
                      </a: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 поступающего статуса победителя (призера) олимпиад регионального уровня по обществознанию, праву и истории – </a:t>
                      </a:r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балла.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003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СПЕЦИАЛИТЕТ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40.05.01 Правовое обеспечение национальной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безопасности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40.05.02 Правоохранительная деятельность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40.05.03 Судебная экспертиза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40.05.04 Судебная и прокурорская деятельность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38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МАГИСТРАТУРА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40.04.01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Юриспруденция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диплома о высшем образовании с отличием –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балла.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публикаций –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балл за каждую публикацию, но не более 3 баллов суммарно.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Победители и призеры международных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конференций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балла вне зависимости от количества призовых мест.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научных грантах –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баллов вне зависимости от количества научных грантов.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Именная стипендия –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балла вне зависимости от количества именных стипендий.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Победители Всероссийской студенческой олимпиады по юриспруденции –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балла.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Призеры Всероссийской студенческой олимпиады по юриспруденции –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балла.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684985"/>
            <a:ext cx="983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Прием документов, необходимых для поступления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691933"/>
            <a:ext cx="1161663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связи с угрозой распространения новой коронавирусной инфекции (</a:t>
            </a:r>
            <a:r>
              <a:rPr lang="en-US" sz="2400" dirty="0" smtClean="0">
                <a:solidFill>
                  <a:srgbClr val="002060"/>
                </a:solidFill>
              </a:rPr>
              <a:t>COVID</a:t>
            </a:r>
            <a:r>
              <a:rPr lang="ru-RU" sz="2400" dirty="0" smtClean="0">
                <a:solidFill>
                  <a:srgbClr val="002060"/>
                </a:solidFill>
              </a:rPr>
              <a:t>-19) на территории Российской Федерации, </a:t>
            </a:r>
            <a:r>
              <a:rPr lang="ru-RU" sz="2400" b="1" dirty="0" smtClean="0">
                <a:solidFill>
                  <a:srgbClr val="FF0000"/>
                </a:solidFill>
              </a:rPr>
              <a:t>прием документов</a:t>
            </a:r>
            <a:r>
              <a:rPr lang="ru-RU" sz="2400" dirty="0" smtClean="0">
                <a:solidFill>
                  <a:srgbClr val="002060"/>
                </a:solidFill>
              </a:rPr>
              <a:t>, необходимых для поступления, </a:t>
            </a:r>
            <a:r>
              <a:rPr lang="ru-RU" sz="2400" b="1" dirty="0" smtClean="0">
                <a:solidFill>
                  <a:srgbClr val="FF0000"/>
                </a:solidFill>
              </a:rPr>
              <a:t>осуществляется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исключительно в электронной форме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145919"/>
            <a:ext cx="1161663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До 15 июня </a:t>
            </a:r>
            <a:r>
              <a:rPr lang="ru-RU" sz="2400" b="1" dirty="0">
                <a:solidFill>
                  <a:srgbClr val="002060"/>
                </a:solidFill>
              </a:rPr>
              <a:t>2020 года </a:t>
            </a:r>
            <a:r>
              <a:rPr lang="ru-RU" sz="2400" dirty="0">
                <a:solidFill>
                  <a:srgbClr val="002060"/>
                </a:solidFill>
              </a:rPr>
              <a:t>подача документов осуществляется </a:t>
            </a:r>
            <a:r>
              <a:rPr lang="ru-RU" sz="2400" b="1" dirty="0">
                <a:solidFill>
                  <a:srgbClr val="FF0000"/>
                </a:solidFill>
              </a:rPr>
              <a:t>по электронной почте </a:t>
            </a:r>
            <a:r>
              <a:rPr lang="en-US" sz="2400" b="1" dirty="0">
                <a:solidFill>
                  <a:srgbClr val="FF0000"/>
                </a:solidFill>
              </a:rPr>
              <a:t>abitur</a:t>
            </a:r>
            <a:r>
              <a:rPr lang="ru-RU" sz="2400" b="1" dirty="0">
                <a:solidFill>
                  <a:srgbClr val="FF0000"/>
                </a:solidFill>
              </a:rPr>
              <a:t>@</a:t>
            </a:r>
            <a:r>
              <a:rPr lang="en-US" sz="2400" b="1" dirty="0">
                <a:solidFill>
                  <a:srgbClr val="FF0000"/>
                </a:solidFill>
              </a:rPr>
              <a:t>ssla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en-US" sz="2400" b="1" dirty="0" err="1">
                <a:solidFill>
                  <a:srgbClr val="FF0000"/>
                </a:solidFill>
              </a:rPr>
              <a:t>ru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После 15 июня 2020 года </a:t>
            </a:r>
            <a:r>
              <a:rPr lang="ru-RU" sz="2400" dirty="0">
                <a:solidFill>
                  <a:srgbClr val="002060"/>
                </a:solidFill>
              </a:rPr>
              <a:t>подача документов будет осуществляться </a:t>
            </a:r>
            <a:r>
              <a:rPr lang="ru-RU" sz="2400" b="1" dirty="0">
                <a:solidFill>
                  <a:srgbClr val="FF0000"/>
                </a:solidFill>
              </a:rPr>
              <a:t>посредством личного кабинета поступающего</a:t>
            </a:r>
            <a:r>
              <a:rPr lang="ru-RU" sz="2400" dirty="0">
                <a:solidFill>
                  <a:srgbClr val="002060"/>
                </a:solidFill>
              </a:rPr>
              <a:t> в информационной системе СГЮА.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38568"/>
            <a:ext cx="1161663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Документы, необходимые для поступления, </a:t>
            </a:r>
            <a:r>
              <a:rPr lang="ru-RU" sz="2400" b="1" dirty="0" smtClean="0">
                <a:solidFill>
                  <a:srgbClr val="FF0000"/>
                </a:solidFill>
              </a:rPr>
              <a:t>преобразовываются в электронную форму </a:t>
            </a:r>
            <a:r>
              <a:rPr lang="ru-RU" sz="2400" dirty="0" smtClean="0">
                <a:solidFill>
                  <a:srgbClr val="002060"/>
                </a:solidFill>
              </a:rPr>
              <a:t>путем сканирования или фотографирования с обеспечением машиночитаемого распознавания реквизитов.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684985"/>
            <a:ext cx="983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Вступительные испытания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19" y="1604845"/>
            <a:ext cx="1146150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связи с угрозой распространения новой коронавирусной инфекции (</a:t>
            </a:r>
            <a:r>
              <a:rPr lang="en-US" sz="2400" dirty="0" smtClean="0">
                <a:solidFill>
                  <a:srgbClr val="002060"/>
                </a:solidFill>
              </a:rPr>
              <a:t>COVID</a:t>
            </a:r>
            <a:r>
              <a:rPr lang="ru-RU" sz="2400" dirty="0" smtClean="0">
                <a:solidFill>
                  <a:srgbClr val="002060"/>
                </a:solidFill>
              </a:rPr>
              <a:t>-19) на территории Российской Федерации, </a:t>
            </a:r>
            <a:r>
              <a:rPr lang="ru-RU" sz="2400" b="1" dirty="0" smtClean="0">
                <a:solidFill>
                  <a:srgbClr val="FF0000"/>
                </a:solidFill>
              </a:rPr>
              <a:t>вступительные испытания </a:t>
            </a:r>
            <a:r>
              <a:rPr lang="ru-RU" sz="2400" dirty="0" smtClean="0">
                <a:solidFill>
                  <a:srgbClr val="002060"/>
                </a:solidFill>
              </a:rPr>
              <a:t>при приеме на обучение в Академию в 2020/21 учебном году </a:t>
            </a:r>
            <a:r>
              <a:rPr lang="ru-RU" sz="2400" b="1" dirty="0" smtClean="0">
                <a:solidFill>
                  <a:srgbClr val="FF0000"/>
                </a:solidFill>
              </a:rPr>
              <a:t>будут проводиться в дистанционной форме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684" y="3341074"/>
            <a:ext cx="1149634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Регламент проведения вступительных испытаний </a:t>
            </a:r>
            <a:r>
              <a:rPr lang="ru-RU" sz="2400" dirty="0">
                <a:solidFill>
                  <a:srgbClr val="002060"/>
                </a:solidFill>
              </a:rPr>
              <a:t>при приеме на обучение в 2020/21 учебном году, а также </a:t>
            </a:r>
            <a:r>
              <a:rPr lang="ru-RU" sz="2400" b="1" dirty="0">
                <a:solidFill>
                  <a:srgbClr val="FF0000"/>
                </a:solidFill>
              </a:rPr>
              <a:t>расписание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вступительных испытаний </a:t>
            </a:r>
            <a:r>
              <a:rPr lang="ru-RU" sz="2400" dirty="0" smtClean="0">
                <a:solidFill>
                  <a:srgbClr val="002060"/>
                </a:solidFill>
              </a:rPr>
              <a:t>будут опубликованы </a:t>
            </a:r>
            <a:r>
              <a:rPr lang="ru-RU" sz="2400" dirty="0">
                <a:solidFill>
                  <a:srgbClr val="002060"/>
                </a:solidFill>
              </a:rPr>
              <a:t>на официальном сайте СГЮА.РФ в разделе АБИТУРИЕНТАМ в срок </a:t>
            </a:r>
            <a:r>
              <a:rPr lang="ru-RU" sz="2400" b="1" dirty="0">
                <a:solidFill>
                  <a:srgbClr val="FF0000"/>
                </a:solidFill>
              </a:rPr>
              <a:t>до 1 июня 2020 года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683" y="4707972"/>
            <a:ext cx="1149634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Для участия поступающий должен иметь в наличии техническое средство с доступом в </a:t>
            </a:r>
            <a:r>
              <a:rPr lang="ru-RU" sz="2400" b="1" dirty="0" smtClean="0">
                <a:solidFill>
                  <a:srgbClr val="FF0000"/>
                </a:solidFill>
              </a:rPr>
              <a:t>сеть интернет</a:t>
            </a:r>
            <a:r>
              <a:rPr lang="ru-RU" sz="2400" b="1" dirty="0" smtClean="0">
                <a:solidFill>
                  <a:srgbClr val="002060"/>
                </a:solidFill>
              </a:rPr>
              <a:t>, позволяющее обеспечить </a:t>
            </a:r>
            <a:r>
              <a:rPr lang="ru-RU" sz="2400" b="1" dirty="0" smtClean="0">
                <a:solidFill>
                  <a:srgbClr val="FF0000"/>
                </a:solidFill>
              </a:rPr>
              <a:t>аудиовизуальный</a:t>
            </a:r>
            <a:r>
              <a:rPr lang="ru-RU" sz="2400" b="1" dirty="0" smtClean="0">
                <a:solidFill>
                  <a:srgbClr val="002060"/>
                </a:solidFill>
              </a:rPr>
              <a:t> контакт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 членами предметной экзаменационной комиссии.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572441"/>
            <a:ext cx="983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Скидки для поступающих</a:t>
            </a: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19" y="2069086"/>
            <a:ext cx="1146150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Положение о порядке и условиях предоставления поступающим/обучающимся скидок по оплате обучения и иных форм поддержки в ФГБОУ ВО «СГЮА»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нашем официальном сайте СГЮА.РФ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596" y="3775733"/>
            <a:ext cx="1145579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Скидки по оплате за обучение </a:t>
            </a:r>
            <a:r>
              <a:rPr lang="ru-RU" sz="2400" b="1" dirty="0" smtClean="0">
                <a:solidFill>
                  <a:srgbClr val="002060"/>
                </a:solidFill>
              </a:rPr>
              <a:t>предусмотрены при поступлении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все реализуемые образовательные программы</a:t>
            </a:r>
            <a:r>
              <a:rPr lang="ru-RU" sz="2400" b="1" dirty="0" smtClean="0">
                <a:solidFill>
                  <a:srgbClr val="002060"/>
                </a:solidFill>
              </a:rPr>
              <a:t>: и для поступающих на среднее профессиональное образование, и на высшее образование, включая бакалавриат, </a:t>
            </a:r>
            <a:r>
              <a:rPr lang="ru-RU" sz="2400" b="1" dirty="0" err="1" smtClean="0">
                <a:solidFill>
                  <a:srgbClr val="002060"/>
                </a:solidFill>
              </a:rPr>
              <a:t>специалитет</a:t>
            </a:r>
            <a:r>
              <a:rPr lang="ru-RU" sz="2400" b="1" dirty="0" smtClean="0">
                <a:solidFill>
                  <a:srgbClr val="002060"/>
                </a:solidFill>
              </a:rPr>
              <a:t>, магистратуру и аспирантуру.</a:t>
            </a:r>
          </a:p>
        </p:txBody>
      </p:sp>
    </p:spTree>
    <p:extLst>
      <p:ext uri="{BB962C8B-B14F-4D97-AF65-F5344CB8AC3E}">
        <p14:creationId xmlns:p14="http://schemas.microsoft.com/office/powerpoint/2010/main" val="425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291081"/>
            <a:ext cx="983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Скидки для поступающих</a:t>
            </a:r>
          </a:p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(среднее профессиональное образование)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87549"/>
              </p:ext>
            </p:extLst>
          </p:nvPr>
        </p:nvGraphicFramePr>
        <p:xfrm>
          <a:off x="293097" y="1822316"/>
          <a:ext cx="11575053" cy="3657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09094"/>
                <a:gridCol w="10165959"/>
              </a:tblGrid>
              <a:tr h="3406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Размер скидки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Основания для предоставления скидки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7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имеющим средний балл документа об образовании, являющегося основанием для зачисления, 4,5 балла и выше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имеющим диплом победителя (призера) олимпиады школьников, конференций регионального, всероссийского и международного уровней по праву, истории и обществознанию </a:t>
                      </a:r>
                      <a:endParaRPr lang="ru-RU" sz="18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67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имеющим статус чемпиона и призера Олимпийских игр,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Паралимпийских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 и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Сурдлимпийских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игр, чемпиона мира, чемпиона Европы, лица, занявшего первое место на первенстве мира, первенстве Европы по видам спорта, включенным в программы Олимпийских игр,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Паралимпийских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 и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Сурдлимпийских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игр, наличие золотого знака отличия Всероссийского физкультурно-спортивного комплекса «Готов к труду и обороне» (ГТО) и удостоверения установленного образца к нему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291081"/>
            <a:ext cx="983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Скидки для поступающих</a:t>
            </a:r>
          </a:p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(бакалавриат, </a:t>
            </a:r>
            <a:r>
              <a:rPr lang="ru-RU" altLang="ru-RU" sz="3200" b="1" dirty="0" err="1" smtClean="0">
                <a:solidFill>
                  <a:srgbClr val="CC0000"/>
                </a:solidFill>
                <a:latin typeface="+mn-lt"/>
              </a:rPr>
              <a:t>специалитет</a:t>
            </a: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)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87549"/>
              </p:ext>
            </p:extLst>
          </p:nvPr>
        </p:nvGraphicFramePr>
        <p:xfrm>
          <a:off x="293097" y="1822316"/>
          <a:ext cx="11575053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09094"/>
                <a:gridCol w="10165959"/>
              </a:tblGrid>
              <a:tr h="3406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Размер скидки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Основания для предоставления скидки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7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25 %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имеющим аттестат о среднем общем образовании с отличием, или аттестат о среднем (полном) общем образовании для награжденных золотой медалью, или аттестат о среднем (полном) общем образовании для награжденных серебряной медалью, или диплом о среднем профессиональном образовании с отличием, либо диплом о среднем профессиональном образовании, полученном в Академии, либо набравшим по результатам ЕГЭ и (или) вступительных испытаний, проводимых Академией самостоятельно, сумму конкурсных баллов от 220 и выше (без учета индивидуальных достижений), и (или) являющимся участниками заключительного этапа Всероссийской олимпиады школьников по праву, истории и обществознанию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10 %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набравшим по результатам ЕГЭ и (или) вступительных испытаний, проводимых Академией самостоятельно, сумму конкурсных баллов от 200 и выше (без учета индивидуальных достижений), и (или) являющимся выпускниками Центра довузовской подготовки «Абитуриент»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2028825" y="291081"/>
            <a:ext cx="983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Скидки для поступающих</a:t>
            </a:r>
          </a:p>
          <a:p>
            <a:pPr lvl="1" algn="ctr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CC0000"/>
                </a:solidFill>
                <a:latin typeface="+mn-lt"/>
              </a:rPr>
              <a:t>(магистратура, аспирантура)</a:t>
            </a:r>
            <a:endParaRPr lang="ru-RU" altLang="ru-RU" sz="3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2296" name="Рисунок 3" descr="Logo_SGU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9401"/>
            <a:ext cx="1457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87549"/>
              </p:ext>
            </p:extLst>
          </p:nvPr>
        </p:nvGraphicFramePr>
        <p:xfrm>
          <a:off x="293097" y="1822316"/>
          <a:ext cx="11575053" cy="41160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09094"/>
                <a:gridCol w="10165959"/>
              </a:tblGrid>
              <a:tr h="3406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Размер скидки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Основания для предоставления скидки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7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МАГИСТРАТУРА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7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если сумма конкурсных баллов отличается от минимальной суммы баллов, необходимой для зачисления на места за счет бюджетных ассигнований федерального бюджета, от 1 до 9 баллов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5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10 %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если сумма конкурсных баллов отличается от минимальной суммы баллов, необходимой для зачисления на места за счет бюджетных ассигнований федерального бюджета, от 10 до 20 баллов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79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АСПИРАНТУРА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набора максимального количества баллов в совокупности по всем вступительным испытаниям, но не прошедших по конкурсу на места за счет бюджетных ассигнований федерального бюджета по иным причинам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15 %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недоборе 1 балла от максимального количества баллов в совокупности по всем вступительным испытаниям по конкурсу на места за счет бюджетных ассигнований федерального бюджета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5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10 %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недоборе 2-х баллов от максимального количества баллов в совокупности по всем вступительным испытаниям по конкурсу на места за счет бюджетных ассигнований федерального бюджета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1455</Words>
  <Application>Microsoft Office PowerPoint</Application>
  <PresentationFormat>Произвольный</PresentationFormat>
  <Paragraphs>227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Саратовская государственная юридическая академия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Технический секретарь Приёмной комиссии</dc:creator>
  <cp:lastModifiedBy>наталия куделькина</cp:lastModifiedBy>
  <cp:revision>37</cp:revision>
  <dcterms:created xsi:type="dcterms:W3CDTF">2018-12-06T07:54:18Z</dcterms:created>
  <dcterms:modified xsi:type="dcterms:W3CDTF">2020-05-25T13:56:55Z</dcterms:modified>
</cp:coreProperties>
</file>